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6"/>
    <p:sldId id="257" r:id="rId17"/>
    <p:sldId id="258" r:id="rId18"/>
    <p:sldId id="259" r:id="rId19"/>
    <p:sldId id="260" r:id="rId20"/>
    <p:sldId id="261" r:id="rId21"/>
    <p:sldId id="262" r:id="rId22"/>
    <p:sldId id="263" r:id="rId23"/>
    <p:sldId id="264" r:id="rId24"/>
    <p:sldId id="265" r:id="rId2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HK Grotesk Bold" charset="1" panose="00000800000000000000"/>
      <p:regular r:id="rId10"/>
    </p:embeddedFont>
    <p:embeddedFont>
      <p:font typeface="HK Grotesk Bold Italics" charset="1" panose="00000800000000000000"/>
      <p:regular r:id="rId11"/>
    </p:embeddedFont>
    <p:embeddedFont>
      <p:font typeface="HK Grotesk Medium" charset="1" panose="00000600000000000000"/>
      <p:regular r:id="rId12"/>
    </p:embeddedFont>
    <p:embeddedFont>
      <p:font typeface="HK Grotesk Medium Bold" charset="1" panose="00000700000000000000"/>
      <p:regular r:id="rId13"/>
    </p:embeddedFont>
    <p:embeddedFont>
      <p:font typeface="HK Grotesk Medium Italics" charset="1" panose="00000600000000000000"/>
      <p:regular r:id="rId14"/>
    </p:embeddedFont>
    <p:embeddedFont>
      <p:font typeface="HK Grotesk Medium Bold Italics" charset="1" panose="000007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slides/slide1.xml" Type="http://schemas.openxmlformats.org/officeDocument/2006/relationships/slide"/><Relationship Id="rId17" Target="slides/slide2.xml" Type="http://schemas.openxmlformats.org/officeDocument/2006/relationships/slide"/><Relationship Id="rId18" Target="slides/slide3.xml" Type="http://schemas.openxmlformats.org/officeDocument/2006/relationships/slide"/><Relationship Id="rId19" Target="slides/slide4.xml" Type="http://schemas.openxmlformats.org/officeDocument/2006/relationships/slide"/><Relationship Id="rId2" Target="presProps.xml" Type="http://schemas.openxmlformats.org/officeDocument/2006/relationships/presProps"/><Relationship Id="rId20" Target="slides/slide5.xml" Type="http://schemas.openxmlformats.org/officeDocument/2006/relationships/slide"/><Relationship Id="rId21" Target="slides/slide6.xml" Type="http://schemas.openxmlformats.org/officeDocument/2006/relationships/slide"/><Relationship Id="rId22" Target="slides/slide7.xml" Type="http://schemas.openxmlformats.org/officeDocument/2006/relationships/slide"/><Relationship Id="rId23" Target="slides/slide8.xml" Type="http://schemas.openxmlformats.org/officeDocument/2006/relationships/slide"/><Relationship Id="rId24" Target="slides/slide9.xml" Type="http://schemas.openxmlformats.org/officeDocument/2006/relationships/slide"/><Relationship Id="rId25" Target="slides/slide10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204637">
            <a:off x="-11522876" y="8232052"/>
            <a:ext cx="11359009" cy="4109896"/>
          </a:xfrm>
          <a:custGeom>
            <a:avLst/>
            <a:gdLst/>
            <a:ahLst/>
            <a:cxnLst/>
            <a:rect r="r" b="b" t="t" l="l"/>
            <a:pathLst>
              <a:path h="4109896" w="11359009">
                <a:moveTo>
                  <a:pt x="0" y="0"/>
                </a:moveTo>
                <a:lnTo>
                  <a:pt x="11359009" y="0"/>
                </a:lnTo>
                <a:lnTo>
                  <a:pt x="11359009" y="4109896"/>
                </a:lnTo>
                <a:lnTo>
                  <a:pt x="0" y="41098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0851332" y="-3108940"/>
            <a:ext cx="18659536" cy="16963214"/>
          </a:xfrm>
          <a:custGeom>
            <a:avLst/>
            <a:gdLst/>
            <a:ahLst/>
            <a:cxnLst/>
            <a:rect r="r" b="b" t="t" l="l"/>
            <a:pathLst>
              <a:path h="16963214" w="18659536">
                <a:moveTo>
                  <a:pt x="0" y="0"/>
                </a:moveTo>
                <a:lnTo>
                  <a:pt x="18659536" y="0"/>
                </a:lnTo>
                <a:lnTo>
                  <a:pt x="18659536" y="16963214"/>
                </a:lnTo>
                <a:lnTo>
                  <a:pt x="0" y="169632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685308" y="4640927"/>
            <a:ext cx="12917384" cy="1414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76"/>
              </a:lnSpc>
            </a:pPr>
            <a:r>
              <a:rPr lang="en-US" sz="11995">
                <a:solidFill>
                  <a:srgbClr val="CAE8FF"/>
                </a:solidFill>
                <a:latin typeface="HK Grotesk Bold"/>
              </a:rPr>
              <a:t>MICROPLÁSTICOS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845747" y="8394700"/>
            <a:ext cx="8390024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spc="400">
                <a:solidFill>
                  <a:srgbClr val="F4F6FC"/>
                </a:solidFill>
                <a:latin typeface="HK Grotesk Bold"/>
              </a:rPr>
              <a:t>TRIADA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640613"/>
            <a:ext cx="16230600" cy="1415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12000">
                <a:solidFill>
                  <a:srgbClr val="CAE8FF"/>
                </a:solidFill>
                <a:latin typeface="HK Grotesk Bold"/>
              </a:rPr>
              <a:t>GRACIAS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2722671" y="-2258858"/>
            <a:ext cx="18659536" cy="16963214"/>
          </a:xfrm>
          <a:custGeom>
            <a:avLst/>
            <a:gdLst/>
            <a:ahLst/>
            <a:cxnLst/>
            <a:rect r="r" b="b" t="t" l="l"/>
            <a:pathLst>
              <a:path h="16963214" w="18659536">
                <a:moveTo>
                  <a:pt x="0" y="0"/>
                </a:moveTo>
                <a:lnTo>
                  <a:pt x="18659536" y="0"/>
                </a:lnTo>
                <a:lnTo>
                  <a:pt x="18659536" y="16963214"/>
                </a:lnTo>
                <a:lnTo>
                  <a:pt x="0" y="169632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3094207" y="-2258858"/>
            <a:ext cx="18659536" cy="16963214"/>
          </a:xfrm>
          <a:custGeom>
            <a:avLst/>
            <a:gdLst/>
            <a:ahLst/>
            <a:cxnLst/>
            <a:rect r="r" b="b" t="t" l="l"/>
            <a:pathLst>
              <a:path h="16963214" w="18659536">
                <a:moveTo>
                  <a:pt x="0" y="0"/>
                </a:moveTo>
                <a:lnTo>
                  <a:pt x="18659536" y="0"/>
                </a:lnTo>
                <a:lnTo>
                  <a:pt x="18659536" y="16963214"/>
                </a:lnTo>
                <a:lnTo>
                  <a:pt x="0" y="169632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089772" y="3120228"/>
            <a:ext cx="14108457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6CE5E8">
                    <a:alpha val="29804"/>
                  </a:srgbClr>
                </a:solidFill>
                <a:latin typeface="HK Grotesk Bold"/>
              </a:rPr>
              <a:t>CONTEXTO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089772" y="1671336"/>
            <a:ext cx="14108457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6CE5E8">
                    <a:alpha val="29804"/>
                  </a:srgbClr>
                </a:solidFill>
                <a:latin typeface="HK Grotesk Bold"/>
              </a:rPr>
              <a:t>CONTEXTO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089772" y="222445"/>
            <a:ext cx="14108457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6CE5E8">
                    <a:alpha val="29804"/>
                  </a:srgbClr>
                </a:solidFill>
                <a:latin typeface="HK Grotesk Bold"/>
              </a:rPr>
              <a:t>CONTEXTO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089772" y="7466902"/>
            <a:ext cx="14108457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6CE5E8">
                    <a:alpha val="29804"/>
                  </a:srgbClr>
                </a:solidFill>
                <a:latin typeface="HK Grotesk Bold"/>
              </a:rPr>
              <a:t>CONTEXTO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089772" y="6018010"/>
            <a:ext cx="14108457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6CE5E8">
                    <a:alpha val="29804"/>
                  </a:srgbClr>
                </a:solidFill>
                <a:latin typeface="HK Grotesk Bold"/>
              </a:rPr>
              <a:t>CONTEXTO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089772" y="4569119"/>
            <a:ext cx="14108457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6CE5E8">
                    <a:alpha val="29804"/>
                  </a:srgbClr>
                </a:solidFill>
                <a:latin typeface="HK Grotesk Bold"/>
              </a:rPr>
              <a:t>CONTEXTO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39422" y="2139315"/>
            <a:ext cx="18288000" cy="5922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6CE5E8"/>
                </a:solidFill>
                <a:latin typeface="HK Grotesk Bold"/>
              </a:rPr>
              <a:t>LOS MICROPLÁSTICOS SON PARTÍCULAS DE PLÁSTICO DE TAMAÑO REDUCIDO QUE REPRESENTAN UNA PREOCUPACIÓN CRECIENTE DEBIDO A SU PRESENCIA GENERALIZADA EN EL MEDIO AMBIENTE. ESTOS MICROPLÁSTICOS SE HAN ENCONTRADO EN DIVERSOS ALIMENTOS, INCLUIDOS LOS MARISCOS, ASÍ COMO EN EL AIRE Y EL AGUA POTABLE. AUNQUE LOS ESTUDIOS SOBRE LOS EFECTOS DE LOS MICROPLÁSTICOS EN LOS HUMANOS TODAVÍA SON LIMITADOS, SE HAN OBSERVADO ALGUNAS IMPLICACIONES POTENCIALES PARA LA SALUD.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73677" y="-296240"/>
            <a:ext cx="3442247" cy="4114800"/>
          </a:xfrm>
          <a:custGeom>
            <a:avLst/>
            <a:gdLst/>
            <a:ahLst/>
            <a:cxnLst/>
            <a:rect r="r" b="b" t="t" l="l"/>
            <a:pathLst>
              <a:path h="4114800" w="3442247">
                <a:moveTo>
                  <a:pt x="0" y="0"/>
                </a:moveTo>
                <a:lnTo>
                  <a:pt x="3442247" y="0"/>
                </a:lnTo>
                <a:lnTo>
                  <a:pt x="344224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132484" y="1548216"/>
            <a:ext cx="8583691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CAE8FF"/>
                </a:solidFill>
                <a:latin typeface="HK Grotesk Bold"/>
              </a:rPr>
              <a:t>HIPÓTESIS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3684462" y="1761160"/>
            <a:ext cx="3442247" cy="4114800"/>
          </a:xfrm>
          <a:custGeom>
            <a:avLst/>
            <a:gdLst/>
            <a:ahLst/>
            <a:cxnLst/>
            <a:rect r="r" b="b" t="t" l="l"/>
            <a:pathLst>
              <a:path h="4114800" w="3442247">
                <a:moveTo>
                  <a:pt x="0" y="0"/>
                </a:moveTo>
                <a:lnTo>
                  <a:pt x="3442247" y="0"/>
                </a:lnTo>
                <a:lnTo>
                  <a:pt x="344224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4269" y="4411040"/>
            <a:ext cx="3442247" cy="4114800"/>
          </a:xfrm>
          <a:custGeom>
            <a:avLst/>
            <a:gdLst/>
            <a:ahLst/>
            <a:cxnLst/>
            <a:rect r="r" b="b" t="t" l="l"/>
            <a:pathLst>
              <a:path h="4114800" w="3442247">
                <a:moveTo>
                  <a:pt x="0" y="0"/>
                </a:moveTo>
                <a:lnTo>
                  <a:pt x="3442247" y="0"/>
                </a:lnTo>
                <a:lnTo>
                  <a:pt x="344224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892408" y="6468440"/>
            <a:ext cx="3442247" cy="4114800"/>
          </a:xfrm>
          <a:custGeom>
            <a:avLst/>
            <a:gdLst/>
            <a:ahLst/>
            <a:cxnLst/>
            <a:rect r="r" b="b" t="t" l="l"/>
            <a:pathLst>
              <a:path h="4114800" w="3442247">
                <a:moveTo>
                  <a:pt x="0" y="0"/>
                </a:moveTo>
                <a:lnTo>
                  <a:pt x="3442247" y="0"/>
                </a:lnTo>
                <a:lnTo>
                  <a:pt x="344224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132484" y="4176064"/>
            <a:ext cx="8583691" cy="5189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79"/>
              </a:lnSpc>
            </a:pPr>
            <a:r>
              <a:rPr lang="en-US" sz="4199">
                <a:solidFill>
                  <a:srgbClr val="CAE8FF"/>
                </a:solidFill>
                <a:latin typeface="Arimo"/>
              </a:rPr>
              <a:t>La exposición a altas concentraciones de microplásticos puede tener efectos negativos en la salud humana y actualmente encontramos una gran concentración de microplásticos en las costas del país.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080084"/>
            <a:ext cx="5638393" cy="6786575"/>
          </a:xfrm>
          <a:custGeom>
            <a:avLst/>
            <a:gdLst/>
            <a:ahLst/>
            <a:cxnLst/>
            <a:rect r="r" b="b" t="t" l="l"/>
            <a:pathLst>
              <a:path h="6786575" w="5638393">
                <a:moveTo>
                  <a:pt x="0" y="0"/>
                </a:moveTo>
                <a:lnTo>
                  <a:pt x="5638393" y="0"/>
                </a:lnTo>
                <a:lnTo>
                  <a:pt x="5638393" y="6786575"/>
                </a:lnTo>
                <a:lnTo>
                  <a:pt x="0" y="67865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667093" y="2017624"/>
            <a:ext cx="10799692" cy="6849035"/>
          </a:xfrm>
          <a:custGeom>
            <a:avLst/>
            <a:gdLst/>
            <a:ahLst/>
            <a:cxnLst/>
            <a:rect r="r" b="b" t="t" l="l"/>
            <a:pathLst>
              <a:path h="6849035" w="10799692">
                <a:moveTo>
                  <a:pt x="0" y="0"/>
                </a:moveTo>
                <a:lnTo>
                  <a:pt x="10799692" y="0"/>
                </a:lnTo>
                <a:lnTo>
                  <a:pt x="10799692" y="6849035"/>
                </a:lnTo>
                <a:lnTo>
                  <a:pt x="0" y="68490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73981" y="-70566"/>
            <a:ext cx="16230600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CAE8FF"/>
                </a:solidFill>
                <a:latin typeface="HK Grotesk Bold"/>
              </a:rPr>
              <a:t>INVESTIGACIÓN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383234" y="1028700"/>
            <a:ext cx="10230042" cy="8297820"/>
          </a:xfrm>
          <a:custGeom>
            <a:avLst/>
            <a:gdLst/>
            <a:ahLst/>
            <a:cxnLst/>
            <a:rect r="r" b="b" t="t" l="l"/>
            <a:pathLst>
              <a:path h="8297820" w="10230042">
                <a:moveTo>
                  <a:pt x="0" y="0"/>
                </a:moveTo>
                <a:lnTo>
                  <a:pt x="10230042" y="0"/>
                </a:lnTo>
                <a:lnTo>
                  <a:pt x="10230042" y="8297820"/>
                </a:lnTo>
                <a:lnTo>
                  <a:pt x="0" y="82978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-5400000">
            <a:off x="-2187323" y="3978023"/>
            <a:ext cx="8229600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CAE8FF">
                    <a:alpha val="9804"/>
                  </a:srgbClr>
                </a:solidFill>
                <a:latin typeface="HK Grotesk Bold"/>
              </a:rPr>
              <a:t>ANÁLISIS</a:t>
            </a:r>
          </a:p>
        </p:txBody>
      </p:sp>
      <p:sp>
        <p:nvSpPr>
          <p:cNvPr name="TextBox 4" id="4"/>
          <p:cNvSpPr txBox="true"/>
          <p:nvPr/>
        </p:nvSpPr>
        <p:spPr>
          <a:xfrm rot="-5400000">
            <a:off x="-618267" y="3978023"/>
            <a:ext cx="8229600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CAE8FF">
                    <a:alpha val="9804"/>
                  </a:srgbClr>
                </a:solidFill>
                <a:latin typeface="HK Grotesk Bold"/>
              </a:rPr>
              <a:t>ANÁLISIS</a:t>
            </a:r>
          </a:p>
        </p:txBody>
      </p:sp>
      <p:sp>
        <p:nvSpPr>
          <p:cNvPr name="TextBox 5" id="5"/>
          <p:cNvSpPr txBox="true"/>
          <p:nvPr/>
        </p:nvSpPr>
        <p:spPr>
          <a:xfrm rot="-5400000">
            <a:off x="950789" y="3978023"/>
            <a:ext cx="8229600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CAE8FF">
                    <a:alpha val="9804"/>
                  </a:srgbClr>
                </a:solidFill>
                <a:latin typeface="HK Grotesk Bold"/>
              </a:rPr>
              <a:t>ANÁLISIS</a:t>
            </a:r>
          </a:p>
        </p:txBody>
      </p:sp>
      <p:sp>
        <p:nvSpPr>
          <p:cNvPr name="TextBox 6" id="6"/>
          <p:cNvSpPr txBox="true"/>
          <p:nvPr/>
        </p:nvSpPr>
        <p:spPr>
          <a:xfrm rot="-5400000">
            <a:off x="4088901" y="3978023"/>
            <a:ext cx="8229600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CAE8FF">
                    <a:alpha val="9804"/>
                  </a:srgbClr>
                </a:solidFill>
                <a:latin typeface="HK Grotesk Bold"/>
              </a:rPr>
              <a:t>ANÁLISIS</a:t>
            </a:r>
          </a:p>
        </p:txBody>
      </p:sp>
      <p:sp>
        <p:nvSpPr>
          <p:cNvPr name="TextBox 7" id="7"/>
          <p:cNvSpPr txBox="true"/>
          <p:nvPr/>
        </p:nvSpPr>
        <p:spPr>
          <a:xfrm rot="-5400000">
            <a:off x="5657957" y="3978023"/>
            <a:ext cx="8229600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CAE8FF">
                    <a:alpha val="9804"/>
                  </a:srgbClr>
                </a:solidFill>
                <a:latin typeface="HK Grotesk Bold"/>
              </a:rPr>
              <a:t>ANÁLISIS</a:t>
            </a:r>
          </a:p>
        </p:txBody>
      </p:sp>
      <p:sp>
        <p:nvSpPr>
          <p:cNvPr name="TextBox 8" id="8"/>
          <p:cNvSpPr txBox="true"/>
          <p:nvPr/>
        </p:nvSpPr>
        <p:spPr>
          <a:xfrm rot="-5400000">
            <a:off x="7227014" y="3978023"/>
            <a:ext cx="8229600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CAE8FF">
                    <a:alpha val="9804"/>
                  </a:srgbClr>
                </a:solidFill>
                <a:latin typeface="HK Grotesk Bold"/>
              </a:rPr>
              <a:t>ANÁLISIS</a:t>
            </a:r>
          </a:p>
        </p:txBody>
      </p:sp>
      <p:sp>
        <p:nvSpPr>
          <p:cNvPr name="TextBox 9" id="9"/>
          <p:cNvSpPr txBox="true"/>
          <p:nvPr/>
        </p:nvSpPr>
        <p:spPr>
          <a:xfrm rot="-5400000">
            <a:off x="8796070" y="3978023"/>
            <a:ext cx="8229600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CAE8FF">
                    <a:alpha val="9804"/>
                  </a:srgbClr>
                </a:solidFill>
                <a:latin typeface="HK Grotesk Bold"/>
              </a:rPr>
              <a:t>ANÁLISIS</a:t>
            </a:r>
          </a:p>
        </p:txBody>
      </p:sp>
      <p:sp>
        <p:nvSpPr>
          <p:cNvPr name="TextBox 10" id="10"/>
          <p:cNvSpPr txBox="true"/>
          <p:nvPr/>
        </p:nvSpPr>
        <p:spPr>
          <a:xfrm rot="-5400000">
            <a:off x="10365126" y="3978023"/>
            <a:ext cx="8229600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CAE8FF">
                    <a:alpha val="9804"/>
                  </a:srgbClr>
                </a:solidFill>
                <a:latin typeface="HK Grotesk Bold"/>
              </a:rPr>
              <a:t>ANÁLISIS</a:t>
            </a:r>
          </a:p>
        </p:txBody>
      </p:sp>
      <p:sp>
        <p:nvSpPr>
          <p:cNvPr name="TextBox 11" id="11"/>
          <p:cNvSpPr txBox="true"/>
          <p:nvPr/>
        </p:nvSpPr>
        <p:spPr>
          <a:xfrm rot="-5400000">
            <a:off x="11934182" y="3978023"/>
            <a:ext cx="8229600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CAE8FF">
                    <a:alpha val="9804"/>
                  </a:srgbClr>
                </a:solidFill>
                <a:latin typeface="HK Grotesk Bold"/>
              </a:rPr>
              <a:t>ANÁLISIS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45212" y="1857829"/>
            <a:ext cx="13197576" cy="6571342"/>
          </a:xfrm>
          <a:custGeom>
            <a:avLst/>
            <a:gdLst/>
            <a:ahLst/>
            <a:cxnLst/>
            <a:rect r="r" b="b" t="t" l="l"/>
            <a:pathLst>
              <a:path h="6571342" w="13197576">
                <a:moveTo>
                  <a:pt x="0" y="0"/>
                </a:moveTo>
                <a:lnTo>
                  <a:pt x="13197576" y="0"/>
                </a:lnTo>
                <a:lnTo>
                  <a:pt x="13197576" y="6571342"/>
                </a:lnTo>
                <a:lnTo>
                  <a:pt x="0" y="65713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-5400000">
            <a:off x="-2187323" y="3978023"/>
            <a:ext cx="8229600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CAE8FF">
                    <a:alpha val="9804"/>
                  </a:srgbClr>
                </a:solidFill>
                <a:latin typeface="HK Grotesk Bold"/>
              </a:rPr>
              <a:t>ANÁLISIS</a:t>
            </a:r>
          </a:p>
        </p:txBody>
      </p:sp>
      <p:sp>
        <p:nvSpPr>
          <p:cNvPr name="TextBox 4" id="4"/>
          <p:cNvSpPr txBox="true"/>
          <p:nvPr/>
        </p:nvSpPr>
        <p:spPr>
          <a:xfrm rot="-5400000">
            <a:off x="-618267" y="3978023"/>
            <a:ext cx="8229600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CAE8FF">
                    <a:alpha val="9804"/>
                  </a:srgbClr>
                </a:solidFill>
                <a:latin typeface="HK Grotesk Bold"/>
              </a:rPr>
              <a:t>ANÁLISIS</a:t>
            </a:r>
          </a:p>
        </p:txBody>
      </p:sp>
      <p:sp>
        <p:nvSpPr>
          <p:cNvPr name="TextBox 5" id="5"/>
          <p:cNvSpPr txBox="true"/>
          <p:nvPr/>
        </p:nvSpPr>
        <p:spPr>
          <a:xfrm rot="-5400000">
            <a:off x="950789" y="3978023"/>
            <a:ext cx="8229600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CAE8FF">
                    <a:alpha val="9804"/>
                  </a:srgbClr>
                </a:solidFill>
                <a:latin typeface="HK Grotesk Bold"/>
              </a:rPr>
              <a:t>ANÁLISIS</a:t>
            </a:r>
          </a:p>
        </p:txBody>
      </p:sp>
      <p:sp>
        <p:nvSpPr>
          <p:cNvPr name="TextBox 6" id="6"/>
          <p:cNvSpPr txBox="true"/>
          <p:nvPr/>
        </p:nvSpPr>
        <p:spPr>
          <a:xfrm rot="-5400000">
            <a:off x="2519845" y="3978023"/>
            <a:ext cx="8229600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CAE8FF">
                    <a:alpha val="9804"/>
                  </a:srgbClr>
                </a:solidFill>
                <a:latin typeface="HK Grotesk Bold"/>
              </a:rPr>
              <a:t>ANÁLISIS</a:t>
            </a:r>
          </a:p>
        </p:txBody>
      </p:sp>
      <p:sp>
        <p:nvSpPr>
          <p:cNvPr name="TextBox 7" id="7"/>
          <p:cNvSpPr txBox="true"/>
          <p:nvPr/>
        </p:nvSpPr>
        <p:spPr>
          <a:xfrm rot="-5400000">
            <a:off x="4088901" y="3978023"/>
            <a:ext cx="8229600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CAE8FF">
                    <a:alpha val="9804"/>
                  </a:srgbClr>
                </a:solidFill>
                <a:latin typeface="HK Grotesk Bold"/>
              </a:rPr>
              <a:t>ANÁLISIS</a:t>
            </a:r>
          </a:p>
        </p:txBody>
      </p:sp>
      <p:sp>
        <p:nvSpPr>
          <p:cNvPr name="TextBox 8" id="8"/>
          <p:cNvSpPr txBox="true"/>
          <p:nvPr/>
        </p:nvSpPr>
        <p:spPr>
          <a:xfrm rot="-5400000">
            <a:off x="5657957" y="3978023"/>
            <a:ext cx="8229600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CAE8FF">
                    <a:alpha val="9804"/>
                  </a:srgbClr>
                </a:solidFill>
                <a:latin typeface="HK Grotesk Bold"/>
              </a:rPr>
              <a:t>ANÁLISIS</a:t>
            </a:r>
          </a:p>
        </p:txBody>
      </p:sp>
      <p:sp>
        <p:nvSpPr>
          <p:cNvPr name="TextBox 9" id="9"/>
          <p:cNvSpPr txBox="true"/>
          <p:nvPr/>
        </p:nvSpPr>
        <p:spPr>
          <a:xfrm rot="-5400000">
            <a:off x="7227014" y="3978023"/>
            <a:ext cx="8229600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CAE8FF">
                    <a:alpha val="9804"/>
                  </a:srgbClr>
                </a:solidFill>
                <a:latin typeface="HK Grotesk Bold"/>
              </a:rPr>
              <a:t>ANÁLISIS</a:t>
            </a:r>
          </a:p>
        </p:txBody>
      </p:sp>
      <p:sp>
        <p:nvSpPr>
          <p:cNvPr name="TextBox 10" id="10"/>
          <p:cNvSpPr txBox="true"/>
          <p:nvPr/>
        </p:nvSpPr>
        <p:spPr>
          <a:xfrm rot="-5400000">
            <a:off x="8796070" y="3978023"/>
            <a:ext cx="8229600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CAE8FF">
                    <a:alpha val="9804"/>
                  </a:srgbClr>
                </a:solidFill>
                <a:latin typeface="HK Grotesk Bold"/>
              </a:rPr>
              <a:t>ANÁLISIS</a:t>
            </a:r>
          </a:p>
        </p:txBody>
      </p:sp>
      <p:sp>
        <p:nvSpPr>
          <p:cNvPr name="TextBox 11" id="11"/>
          <p:cNvSpPr txBox="true"/>
          <p:nvPr/>
        </p:nvSpPr>
        <p:spPr>
          <a:xfrm rot="-5400000">
            <a:off x="10365126" y="3978023"/>
            <a:ext cx="8229600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CAE8FF">
                    <a:alpha val="9804"/>
                  </a:srgbClr>
                </a:solidFill>
                <a:latin typeface="HK Grotesk Bold"/>
              </a:rPr>
              <a:t>ANÁLISIS</a:t>
            </a:r>
          </a:p>
        </p:txBody>
      </p:sp>
      <p:sp>
        <p:nvSpPr>
          <p:cNvPr name="TextBox 12" id="12"/>
          <p:cNvSpPr txBox="true"/>
          <p:nvPr/>
        </p:nvSpPr>
        <p:spPr>
          <a:xfrm rot="-5400000">
            <a:off x="11934182" y="3978023"/>
            <a:ext cx="8229600" cy="233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CAE8FF">
                    <a:alpha val="9804"/>
                  </a:srgbClr>
                </a:solidFill>
                <a:latin typeface="HK Grotesk Bold"/>
              </a:rPr>
              <a:t>ANÁLISIS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32134" y="2070984"/>
            <a:ext cx="7703684" cy="6145032"/>
          </a:xfrm>
          <a:custGeom>
            <a:avLst/>
            <a:gdLst/>
            <a:ahLst/>
            <a:cxnLst/>
            <a:rect r="r" b="b" t="t" l="l"/>
            <a:pathLst>
              <a:path h="6145032" w="7703684">
                <a:moveTo>
                  <a:pt x="0" y="0"/>
                </a:moveTo>
                <a:lnTo>
                  <a:pt x="7703684" y="0"/>
                </a:lnTo>
                <a:lnTo>
                  <a:pt x="7703684" y="6145032"/>
                </a:lnTo>
                <a:lnTo>
                  <a:pt x="0" y="61450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62289" y="2004684"/>
            <a:ext cx="8121065" cy="6277633"/>
          </a:xfrm>
          <a:custGeom>
            <a:avLst/>
            <a:gdLst/>
            <a:ahLst/>
            <a:cxnLst/>
            <a:rect r="r" b="b" t="t" l="l"/>
            <a:pathLst>
              <a:path h="6277633" w="8121065">
                <a:moveTo>
                  <a:pt x="0" y="0"/>
                </a:moveTo>
                <a:lnTo>
                  <a:pt x="8121065" y="0"/>
                </a:lnTo>
                <a:lnTo>
                  <a:pt x="8121065" y="6277632"/>
                </a:lnTo>
                <a:lnTo>
                  <a:pt x="0" y="62776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94301" y="760751"/>
            <a:ext cx="11499398" cy="8765499"/>
          </a:xfrm>
          <a:custGeom>
            <a:avLst/>
            <a:gdLst/>
            <a:ahLst/>
            <a:cxnLst/>
            <a:rect r="r" b="b" t="t" l="l"/>
            <a:pathLst>
              <a:path h="8765499" w="11499398">
                <a:moveTo>
                  <a:pt x="0" y="0"/>
                </a:moveTo>
                <a:lnTo>
                  <a:pt x="11499398" y="0"/>
                </a:lnTo>
                <a:lnTo>
                  <a:pt x="11499398" y="8765498"/>
                </a:lnTo>
                <a:lnTo>
                  <a:pt x="0" y="87654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73677" y="-296240"/>
            <a:ext cx="3442247" cy="4114800"/>
          </a:xfrm>
          <a:custGeom>
            <a:avLst/>
            <a:gdLst/>
            <a:ahLst/>
            <a:cxnLst/>
            <a:rect r="r" b="b" t="t" l="l"/>
            <a:pathLst>
              <a:path h="4114800" w="3442247">
                <a:moveTo>
                  <a:pt x="0" y="0"/>
                </a:moveTo>
                <a:lnTo>
                  <a:pt x="3442247" y="0"/>
                </a:lnTo>
                <a:lnTo>
                  <a:pt x="344224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132484" y="1605366"/>
            <a:ext cx="8583691" cy="1816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841"/>
              </a:lnSpc>
            </a:pPr>
            <a:r>
              <a:rPr lang="en-US" sz="10600">
                <a:solidFill>
                  <a:srgbClr val="CAE8FF"/>
                </a:solidFill>
                <a:latin typeface="HK Grotesk Bold"/>
              </a:rPr>
              <a:t>CONCLUSIÓN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132484" y="3681902"/>
            <a:ext cx="8583691" cy="3724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4F6FC"/>
                </a:solidFill>
                <a:latin typeface="HK Grotesk Medium"/>
              </a:rPr>
              <a:t>La evidencia con respecto a la salud humana aún es limitada y se necesita más investigación para comprender completamente los riesgos.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4F6FC"/>
                </a:solidFill>
                <a:latin typeface="HK Grotesk Medium"/>
              </a:rPr>
              <a:t>Efectivamente se encontraron grandes cantidades de microplásticos en las costas del país, encontrándose la mayor concentración en las costas de Veracruz y Quintana Roo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3684462" y="1761160"/>
            <a:ext cx="3442247" cy="4114800"/>
          </a:xfrm>
          <a:custGeom>
            <a:avLst/>
            <a:gdLst/>
            <a:ahLst/>
            <a:cxnLst/>
            <a:rect r="r" b="b" t="t" l="l"/>
            <a:pathLst>
              <a:path h="4114800" w="3442247">
                <a:moveTo>
                  <a:pt x="0" y="0"/>
                </a:moveTo>
                <a:lnTo>
                  <a:pt x="3442247" y="0"/>
                </a:lnTo>
                <a:lnTo>
                  <a:pt x="344224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4269" y="4411040"/>
            <a:ext cx="3442247" cy="4114800"/>
          </a:xfrm>
          <a:custGeom>
            <a:avLst/>
            <a:gdLst/>
            <a:ahLst/>
            <a:cxnLst/>
            <a:rect r="r" b="b" t="t" l="l"/>
            <a:pathLst>
              <a:path h="4114800" w="3442247">
                <a:moveTo>
                  <a:pt x="0" y="0"/>
                </a:moveTo>
                <a:lnTo>
                  <a:pt x="3442247" y="0"/>
                </a:lnTo>
                <a:lnTo>
                  <a:pt x="344224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892408" y="6468440"/>
            <a:ext cx="3442247" cy="4114800"/>
          </a:xfrm>
          <a:custGeom>
            <a:avLst/>
            <a:gdLst/>
            <a:ahLst/>
            <a:cxnLst/>
            <a:rect r="r" b="b" t="t" l="l"/>
            <a:pathLst>
              <a:path h="4114800" w="3442247">
                <a:moveTo>
                  <a:pt x="0" y="0"/>
                </a:moveTo>
                <a:lnTo>
                  <a:pt x="3442247" y="0"/>
                </a:lnTo>
                <a:lnTo>
                  <a:pt x="344224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DAFnH9Bz8oQ</dc:identifier>
  <dcterms:modified xsi:type="dcterms:W3CDTF">2011-08-01T06:04:30Z</dcterms:modified>
  <cp:revision>1</cp:revision>
  <dc:title>Proyecto PCD</dc:title>
</cp:coreProperties>
</file>

<file path=docProps/thumbnail.jpeg>
</file>